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62" r:id="rId3"/>
    <p:sldId id="263" r:id="rId4"/>
    <p:sldId id="264" r:id="rId5"/>
    <p:sldId id="265" r:id="rId6"/>
    <p:sldId id="266" r:id="rId7"/>
    <p:sldId id="275" r:id="rId8"/>
  </p:sldIdLst>
  <p:sldSz cx="9144000" cy="5143500" type="screen16x9"/>
  <p:notesSz cx="6858000" cy="9144000"/>
  <p:embeddedFontLst>
    <p:embeddedFont>
      <p:font typeface="Lato" panose="020F0502020204030203" pitchFamily="34" charset="0"/>
      <p:regular r:id="rId10"/>
      <p:bold r:id="rId11"/>
      <p:italic r:id="rId12"/>
      <p:boldItalic r:id="rId13"/>
    </p:embeddedFont>
    <p:embeddedFont>
      <p:font typeface="Montserrat" panose="00000500000000000000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6729b8ea71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6729b8ea71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6b0586c084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6b0586c084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6b0586c084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6b0586c084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6b0586c084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6b0586c084_2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6b0586c084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6b0586c084_2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6ab2eb5bb8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6ab2eb5bb8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1424-8220/18/8/2655/ht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l-cdn.ryzerobotics.com/downloads/Tello/Tello%20SDK%202.0%20User%20Guide.pdf" TargetMode="External"/><Relationship Id="rId5" Type="http://schemas.openxmlformats.org/officeDocument/2006/relationships/hyperlink" Target="https://www.youtube.com/watch?v=bJFHZpgh6VU&amp;ab_channel=DronaAviation" TargetMode="External"/><Relationship Id="rId4" Type="http://schemas.openxmlformats.org/officeDocument/2006/relationships/hyperlink" Target="https://en.wikiversity.org/wiki/Aircraft_piloting/Attitude_flyin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Autonomous Garden Monitoring</a:t>
            </a:r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4572000" y="3485100"/>
            <a:ext cx="3982800" cy="8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 Team 7</a:t>
            </a:r>
            <a:endParaRPr sz="1600"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1650" y="2887750"/>
            <a:ext cx="3232350" cy="2255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lang="en" sz="2222">
                <a:latin typeface="Lato"/>
                <a:ea typeface="Lato"/>
                <a:cs typeface="Lato"/>
                <a:sym typeface="Lato"/>
              </a:rPr>
              <a:t>What’s Attitude?</a:t>
            </a:r>
            <a:endParaRPr sz="2722"/>
          </a:p>
        </p:txBody>
      </p:sp>
      <p:sp>
        <p:nvSpPr>
          <p:cNvPr id="179" name="Google Shape;179;p19"/>
          <p:cNvSpPr txBox="1">
            <a:spLocks noGrp="1"/>
          </p:cNvSpPr>
          <p:nvPr>
            <p:ph type="body" idx="1"/>
          </p:nvPr>
        </p:nvSpPr>
        <p:spPr>
          <a:xfrm>
            <a:off x="1134675" y="1208050"/>
            <a:ext cx="3557400" cy="29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1022"/>
              <a:t>What’s Attitude?</a:t>
            </a:r>
            <a:endParaRPr sz="1022"/>
          </a:p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1022"/>
              <a:t>Attitude is the angular difference measured between an airplane's axis and the line of the Earth's horizon.</a:t>
            </a:r>
            <a:endParaRPr sz="1022"/>
          </a:p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endParaRPr sz="1022"/>
          </a:p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1022"/>
              <a:t>&lt;Attitudes commands of Tello drone &gt;</a:t>
            </a:r>
            <a:endParaRPr sz="1022"/>
          </a:p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1022" b="1"/>
              <a:t>pitch</a:t>
            </a:r>
            <a:r>
              <a:rPr lang="en" sz="1022"/>
              <a:t> = the degree of the attitude pitch.</a:t>
            </a:r>
            <a:endParaRPr sz="1022"/>
          </a:p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1022" b="1"/>
              <a:t>roll</a:t>
            </a:r>
            <a:r>
              <a:rPr lang="en" sz="1022"/>
              <a:t> = the degree of the attitude roll.</a:t>
            </a:r>
            <a:endParaRPr sz="1022"/>
          </a:p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1022" b="1"/>
              <a:t>yaw</a:t>
            </a:r>
            <a:r>
              <a:rPr lang="en" sz="1022"/>
              <a:t> = the degree of the attitude yaw.</a:t>
            </a:r>
            <a:endParaRPr sz="1022"/>
          </a:p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endParaRPr sz="1022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22"/>
              <a:t>Premise:</a:t>
            </a:r>
            <a:endParaRPr sz="1022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22"/>
              <a:t>Drone should be stopped when it takes a picture or video</a:t>
            </a:r>
            <a:endParaRPr sz="1022"/>
          </a:p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endParaRPr sz="1022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endParaRPr sz="1022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endParaRPr sz="1022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358"/>
              <a:buNone/>
            </a:pPr>
            <a:endParaRPr sz="1022"/>
          </a:p>
        </p:txBody>
      </p:sp>
      <p:pic>
        <p:nvPicPr>
          <p:cNvPr id="180" name="Google Shape;18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6425" y="1474475"/>
            <a:ext cx="3307374" cy="294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>
            <a:spLocks noGrp="1"/>
          </p:cNvSpPr>
          <p:nvPr>
            <p:ph type="body" idx="1"/>
          </p:nvPr>
        </p:nvSpPr>
        <p:spPr>
          <a:xfrm>
            <a:off x="1250850" y="3643425"/>
            <a:ext cx="3592500" cy="14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According to the research article, </a:t>
            </a: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The yaw angle has high accuracy when yaw angles vary around 0</a:t>
            </a:r>
            <a:r>
              <a:rPr lang="en" sz="1200">
                <a:solidFill>
                  <a:srgbClr val="BDC1C6"/>
                </a:solidFill>
                <a:highlight>
                  <a:srgbClr val="202124"/>
                </a:highlight>
                <a:latin typeface="Arial"/>
                <a:ea typeface="Arial"/>
                <a:cs typeface="Arial"/>
                <a:sym typeface="Arial"/>
              </a:rPr>
              <a:t>°</a:t>
            </a:r>
            <a:r>
              <a:rPr lang="en" sz="1100"/>
              <a:t>, and the error increases with the increases of the yaw angle.</a:t>
            </a: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endParaRPr sz="11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endParaRPr sz="11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endParaRPr sz="11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358"/>
              <a:buNone/>
            </a:pPr>
            <a:endParaRPr sz="1100"/>
          </a:p>
        </p:txBody>
      </p:sp>
      <p:pic>
        <p:nvPicPr>
          <p:cNvPr id="186" name="Google Shape;18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2325" y="1780500"/>
            <a:ext cx="3277024" cy="238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1388875"/>
            <a:ext cx="3404974" cy="173075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222">
                <a:latin typeface="Lato"/>
                <a:ea typeface="Lato"/>
                <a:cs typeface="Lato"/>
                <a:sym typeface="Lato"/>
              </a:rPr>
              <a:t>&lt;Yaw&gt;</a:t>
            </a:r>
            <a:endParaRPr sz="2722"/>
          </a:p>
        </p:txBody>
      </p:sp>
      <p:sp>
        <p:nvSpPr>
          <p:cNvPr id="189" name="Google Shape;189;p20"/>
          <p:cNvSpPr txBox="1">
            <a:spLocks noGrp="1"/>
          </p:cNvSpPr>
          <p:nvPr>
            <p:ph type="body" idx="1"/>
          </p:nvPr>
        </p:nvSpPr>
        <p:spPr>
          <a:xfrm>
            <a:off x="795125" y="3076750"/>
            <a:ext cx="459720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Experiment compares the experimental result and ground truth (electronic compass values) for attitude angle</a:t>
            </a:r>
            <a:endParaRPr sz="11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endParaRPr sz="11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endParaRPr sz="11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358"/>
              <a:buNone/>
            </a:pP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>
            <a:spLocks noGrp="1"/>
          </p:cNvSpPr>
          <p:nvPr>
            <p:ph type="body" idx="1"/>
          </p:nvPr>
        </p:nvSpPr>
        <p:spPr>
          <a:xfrm>
            <a:off x="1026725" y="1409100"/>
            <a:ext cx="34983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In the experiment, roll and pitch angles were changed in increments of 5</a:t>
            </a:r>
            <a:r>
              <a:rPr lang="en" sz="1200">
                <a:solidFill>
                  <a:srgbClr val="BDC1C6"/>
                </a:solidFill>
                <a:highlight>
                  <a:srgbClr val="202124"/>
                </a:highlight>
                <a:latin typeface="Arial"/>
                <a:ea typeface="Arial"/>
                <a:cs typeface="Arial"/>
                <a:sym typeface="Arial"/>
              </a:rPr>
              <a:t>°</a:t>
            </a:r>
            <a:r>
              <a:rPr lang="en" sz="1100"/>
              <a:t> from −15</a:t>
            </a:r>
            <a:r>
              <a:rPr lang="en" sz="1200">
                <a:solidFill>
                  <a:srgbClr val="BDC1C6"/>
                </a:solidFill>
                <a:highlight>
                  <a:srgbClr val="202124"/>
                </a:highlight>
                <a:latin typeface="Arial"/>
                <a:ea typeface="Arial"/>
                <a:cs typeface="Arial"/>
                <a:sym typeface="Arial"/>
              </a:rPr>
              <a:t>°</a:t>
            </a:r>
            <a:r>
              <a:rPr lang="en" sz="1100"/>
              <a:t> to 15</a:t>
            </a:r>
            <a:r>
              <a:rPr lang="en" sz="1200">
                <a:solidFill>
                  <a:srgbClr val="BDC1C6"/>
                </a:solidFill>
                <a:highlight>
                  <a:srgbClr val="202124"/>
                </a:highlight>
                <a:latin typeface="Arial"/>
                <a:ea typeface="Arial"/>
                <a:cs typeface="Arial"/>
                <a:sym typeface="Arial"/>
              </a:rPr>
              <a:t>°</a:t>
            </a:r>
            <a:r>
              <a:rPr lang="en" sz="1100"/>
              <a:t> and −15</a:t>
            </a:r>
            <a:r>
              <a:rPr lang="en" sz="1200">
                <a:solidFill>
                  <a:srgbClr val="BDC1C6"/>
                </a:solidFill>
                <a:highlight>
                  <a:srgbClr val="202124"/>
                </a:highlight>
                <a:latin typeface="Arial"/>
                <a:ea typeface="Arial"/>
                <a:cs typeface="Arial"/>
                <a:sym typeface="Arial"/>
              </a:rPr>
              <a:t>°</a:t>
            </a:r>
            <a:r>
              <a:rPr lang="en" sz="1100"/>
              <a:t> to −40</a:t>
            </a:r>
            <a:r>
              <a:rPr lang="en" sz="1200">
                <a:solidFill>
                  <a:srgbClr val="BDC1C6"/>
                </a:solidFill>
                <a:highlight>
                  <a:srgbClr val="202124"/>
                </a:highlight>
                <a:latin typeface="Arial"/>
                <a:ea typeface="Arial"/>
                <a:cs typeface="Arial"/>
                <a:sym typeface="Arial"/>
              </a:rPr>
              <a:t>°</a:t>
            </a:r>
            <a:r>
              <a:rPr lang="en" sz="1100"/>
              <a:t> with a yaw angle of about 0</a:t>
            </a:r>
            <a:r>
              <a:rPr lang="en" sz="1200">
                <a:solidFill>
                  <a:srgbClr val="BDC1C6"/>
                </a:solidFill>
                <a:highlight>
                  <a:srgbClr val="202124"/>
                </a:highlight>
                <a:latin typeface="Arial"/>
                <a:ea typeface="Arial"/>
                <a:cs typeface="Arial"/>
                <a:sym typeface="Arial"/>
              </a:rPr>
              <a:t>°</a:t>
            </a:r>
            <a:r>
              <a:rPr lang="en" sz="1100"/>
              <a:t> unchanged.</a:t>
            </a: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endParaRPr sz="11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endParaRPr sz="11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endParaRPr sz="11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358"/>
              <a:buNone/>
            </a:pPr>
            <a:endParaRPr sz="1100"/>
          </a:p>
        </p:txBody>
      </p:sp>
      <p:pic>
        <p:nvPicPr>
          <p:cNvPr id="195" name="Google Shape;1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725" y="2215125"/>
            <a:ext cx="3592259" cy="18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1"/>
          <p:cNvSpPr txBox="1">
            <a:spLocks noGrp="1"/>
          </p:cNvSpPr>
          <p:nvPr>
            <p:ph type="body" idx="1"/>
          </p:nvPr>
        </p:nvSpPr>
        <p:spPr>
          <a:xfrm>
            <a:off x="831300" y="4225775"/>
            <a:ext cx="5895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SzPts val="358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The proposed method achieves an average error of </a:t>
            </a: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0.25</a:t>
            </a:r>
            <a:r>
              <a:rPr lang="en" sz="1200">
                <a:solidFill>
                  <a:srgbClr val="BDC1C6"/>
                </a:solidFill>
                <a:highlight>
                  <a:srgbClr val="202124"/>
                </a:highlight>
                <a:latin typeface="Arial"/>
                <a:ea typeface="Arial"/>
                <a:cs typeface="Arial"/>
                <a:sym typeface="Arial"/>
              </a:rPr>
              <a:t>°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at a roll angle of about </a:t>
            </a: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1200">
                <a:solidFill>
                  <a:srgbClr val="BDC1C6"/>
                </a:solidFill>
                <a:highlight>
                  <a:srgbClr val="202124"/>
                </a:highlight>
                <a:latin typeface="Arial"/>
                <a:ea typeface="Arial"/>
                <a:cs typeface="Arial"/>
                <a:sym typeface="Arial"/>
              </a:rPr>
              <a:t>°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. The error in the attitude angles gradually increases as the roll angle departs from </a:t>
            </a: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0∘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. </a:t>
            </a:r>
            <a:endParaRPr sz="1100"/>
          </a:p>
        </p:txBody>
      </p:sp>
      <p:pic>
        <p:nvPicPr>
          <p:cNvPr id="197" name="Google Shape;19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2325" y="1780500"/>
            <a:ext cx="3345601" cy="228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222">
                <a:latin typeface="Lato"/>
                <a:ea typeface="Lato"/>
                <a:cs typeface="Lato"/>
                <a:sym typeface="Lato"/>
              </a:rPr>
              <a:t>&lt;Roll&gt;</a:t>
            </a:r>
            <a:endParaRPr sz="2722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>
            <a:spLocks noGrp="1"/>
          </p:cNvSpPr>
          <p:nvPr>
            <p:ph type="body" idx="1"/>
          </p:nvPr>
        </p:nvSpPr>
        <p:spPr>
          <a:xfrm>
            <a:off x="854875" y="3669900"/>
            <a:ext cx="39201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At a roll angle of about </a:t>
            </a:r>
            <a:r>
              <a:rPr lang="en" sz="1100"/>
              <a:t>0</a:t>
            </a:r>
            <a:r>
              <a:rPr lang="en" sz="1200">
                <a:solidFill>
                  <a:srgbClr val="BDC1C6"/>
                </a:solidFill>
                <a:highlight>
                  <a:srgbClr val="202124"/>
                </a:highlight>
                <a:latin typeface="Arial"/>
                <a:ea typeface="Arial"/>
                <a:cs typeface="Arial"/>
                <a:sym typeface="Arial"/>
              </a:rPr>
              <a:t>°</a:t>
            </a:r>
            <a:r>
              <a:rPr lang="en" sz="1100"/>
              <a:t>, the graph shows -25 pitch(degree) shows minimum average error. </a:t>
            </a: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As a result,  ideal set of the attitude values will be </a:t>
            </a: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&lt;Yaw: 0</a:t>
            </a:r>
            <a:r>
              <a:rPr lang="en" sz="1200">
                <a:solidFill>
                  <a:srgbClr val="BDC1C6"/>
                </a:solidFill>
                <a:highlight>
                  <a:srgbClr val="202124"/>
                </a:highlight>
                <a:latin typeface="Arial"/>
                <a:ea typeface="Arial"/>
                <a:cs typeface="Arial"/>
                <a:sym typeface="Arial"/>
              </a:rPr>
              <a:t>°</a:t>
            </a:r>
            <a:r>
              <a:rPr lang="en" sz="1100"/>
              <a:t>,  Roll:0</a:t>
            </a:r>
            <a:r>
              <a:rPr lang="en" sz="1200">
                <a:solidFill>
                  <a:srgbClr val="BDC1C6"/>
                </a:solidFill>
                <a:highlight>
                  <a:srgbClr val="202124"/>
                </a:highlight>
                <a:latin typeface="Arial"/>
                <a:ea typeface="Arial"/>
                <a:cs typeface="Arial"/>
                <a:sym typeface="Arial"/>
              </a:rPr>
              <a:t>°</a:t>
            </a:r>
            <a:r>
              <a:rPr lang="en" sz="1100"/>
              <a:t> , Pitch:-25</a:t>
            </a:r>
            <a:r>
              <a:rPr lang="en" sz="1200">
                <a:solidFill>
                  <a:srgbClr val="BDC1C6"/>
                </a:solidFill>
                <a:highlight>
                  <a:srgbClr val="202124"/>
                </a:highlight>
                <a:latin typeface="Arial"/>
                <a:ea typeface="Arial"/>
                <a:cs typeface="Arial"/>
                <a:sym typeface="Arial"/>
              </a:rPr>
              <a:t>°</a:t>
            </a:r>
            <a:r>
              <a:rPr lang="en" sz="1100"/>
              <a:t>&gt; </a:t>
            </a: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endParaRPr sz="11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endParaRPr sz="11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endParaRPr sz="11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358"/>
              <a:buNone/>
            </a:pPr>
            <a:endParaRPr sz="1100"/>
          </a:p>
        </p:txBody>
      </p:sp>
      <p:pic>
        <p:nvPicPr>
          <p:cNvPr id="204" name="Google Shape;2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6075" y="1808050"/>
            <a:ext cx="3312962" cy="207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875" y="1600800"/>
            <a:ext cx="3717125" cy="186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222">
                <a:latin typeface="Lato"/>
                <a:ea typeface="Lato"/>
                <a:cs typeface="Lato"/>
                <a:sym typeface="Lato"/>
              </a:rPr>
              <a:t>&lt;Pitch&gt;</a:t>
            </a:r>
            <a:endParaRPr sz="2722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>
            <a:spLocks noGrp="1"/>
          </p:cNvSpPr>
          <p:nvPr>
            <p:ph type="body" idx="1"/>
          </p:nvPr>
        </p:nvSpPr>
        <p:spPr>
          <a:xfrm>
            <a:off x="1698550" y="2308175"/>
            <a:ext cx="5968500" cy="21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https://www.mdpi.com/1424-8220/18/8/2655/htm</a:t>
            </a:r>
            <a:endParaRPr sz="11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https://en.wikiversity.org/wiki/Aircraft_piloting/Attitude_flying</a:t>
            </a:r>
            <a:endParaRPr sz="11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https://www.youtube.com/watch?v=bJFHZpgh6VU&amp;ab_channel=DronaAviation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https://dl-cdn.ryzerobotics.com/downloads/Tello/Tello%20SDK%202.0%20User%20Guide.pdf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"/>
          <p:cNvSpPr txBox="1">
            <a:spLocks noGrp="1"/>
          </p:cNvSpPr>
          <p:nvPr>
            <p:ph type="title"/>
          </p:nvPr>
        </p:nvSpPr>
        <p:spPr>
          <a:xfrm>
            <a:off x="1254650" y="7152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b="1">
                <a:latin typeface="Lato"/>
                <a:ea typeface="Lato"/>
                <a:cs typeface="Lato"/>
                <a:sym typeface="Lato"/>
              </a:rPr>
              <a:t>&lt;Source&gt;</a:t>
            </a:r>
            <a:endParaRPr sz="3222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2"/>
          <p:cNvSpPr txBox="1">
            <a:spLocks noGrp="1"/>
          </p:cNvSpPr>
          <p:nvPr>
            <p:ph type="title"/>
          </p:nvPr>
        </p:nvSpPr>
        <p:spPr>
          <a:xfrm>
            <a:off x="4952000" y="72725"/>
            <a:ext cx="1833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b="1">
                <a:solidFill>
                  <a:srgbClr val="000000"/>
                </a:solidFill>
              </a:rPr>
              <a:t>End</a:t>
            </a:r>
            <a:endParaRPr sz="4900"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328</Words>
  <Application>Microsoft Office PowerPoint</Application>
  <PresentationFormat>On-screen Show (16:9)</PresentationFormat>
  <Paragraphs>53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Montserrat</vt:lpstr>
      <vt:lpstr>Lato</vt:lpstr>
      <vt:lpstr>Arial</vt:lpstr>
      <vt:lpstr>Times New Roman</vt:lpstr>
      <vt:lpstr>Focus</vt:lpstr>
      <vt:lpstr>Autonomous Garden Monitoring</vt:lpstr>
      <vt:lpstr>What’s Attitude?</vt:lpstr>
      <vt:lpstr>&lt;Yaw&gt;</vt:lpstr>
      <vt:lpstr>&lt;Roll&gt;</vt:lpstr>
      <vt:lpstr>&lt;Pitch&gt;</vt:lpstr>
      <vt:lpstr>&lt;Source&gt;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Garden Monitoring</dc:title>
  <cp:lastModifiedBy>Jeon Hyungmin</cp:lastModifiedBy>
  <cp:revision>1</cp:revision>
  <dcterms:modified xsi:type="dcterms:W3CDTF">2022-10-26T01:25:05Z</dcterms:modified>
</cp:coreProperties>
</file>